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94" r:id="rId4"/>
    <p:sldId id="272" r:id="rId5"/>
    <p:sldId id="276" r:id="rId6"/>
    <p:sldId id="277" r:id="rId7"/>
    <p:sldId id="284" r:id="rId8"/>
    <p:sldId id="288" r:id="rId9"/>
    <p:sldId id="289" r:id="rId10"/>
    <p:sldId id="290" r:id="rId11"/>
    <p:sldId id="291" r:id="rId12"/>
    <p:sldId id="278" r:id="rId13"/>
    <p:sldId id="279" r:id="rId14"/>
    <p:sldId id="286" r:id="rId15"/>
    <p:sldId id="271" r:id="rId16"/>
    <p:sldId id="273" r:id="rId17"/>
    <p:sldId id="274" r:id="rId18"/>
    <p:sldId id="275" r:id="rId19"/>
    <p:sldId id="280" r:id="rId20"/>
    <p:sldId id="292" r:id="rId21"/>
    <p:sldId id="283" r:id="rId22"/>
    <p:sldId id="295" r:id="rId23"/>
    <p:sldId id="281" r:id="rId24"/>
    <p:sldId id="282" r:id="rId2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67A"/>
    <a:srgbClr val="FCD58E"/>
    <a:srgbClr val="FF9900"/>
    <a:srgbClr val="FCD99A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33" autoAdjust="0"/>
  </p:normalViewPr>
  <p:slideViewPr>
    <p:cSldViewPr>
      <p:cViewPr>
        <p:scale>
          <a:sx n="80" d="100"/>
          <a:sy n="80" d="100"/>
        </p:scale>
        <p:origin x="-8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ĺžni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7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6E4FA6-2B0A-4217-940A-67254EC9070C}" type="datetimeFigureOut">
              <a:rPr lang="sk-SK"/>
              <a:pPr>
                <a:defRPr/>
              </a:pPr>
              <a:t>25. 10. 2014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03E3B2-8C81-4420-8805-2E2264D5B38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B75B-850C-4D43-BA0E-A45310C55ABE}" type="datetimeFigureOut">
              <a:rPr lang="sk-SK"/>
              <a:pPr>
                <a:defRPr/>
              </a:pPr>
              <a:t>25. 10. 2014</a:t>
            </a:fld>
            <a:endParaRPr lang="sk-SK"/>
          </a:p>
        </p:txBody>
      </p:sp>
      <p:sp>
        <p:nvSpPr>
          <p:cNvPr id="5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7C124-D951-447E-AD73-46381D6C7F5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1CA51-20A6-4662-B325-BCDA49FD3033}" type="datetimeFigureOut">
              <a:rPr lang="sk-SK"/>
              <a:pPr>
                <a:defRPr/>
              </a:pPr>
              <a:t>25. 10. 2014</a:t>
            </a:fld>
            <a:endParaRPr lang="sk-SK"/>
          </a:p>
        </p:txBody>
      </p:sp>
      <p:sp>
        <p:nvSpPr>
          <p:cNvPr id="5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AF1FE-2F8A-4AEB-AD29-D20EE77CBAC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C25F-377A-4711-B4DE-CD1050FC9D10}" type="datetimeFigureOut">
              <a:rPr lang="sk-SK"/>
              <a:pPr>
                <a:defRPr/>
              </a:pPr>
              <a:t>25. 10. 2014</a:t>
            </a:fld>
            <a:endParaRPr lang="sk-SK"/>
          </a:p>
        </p:txBody>
      </p:sp>
      <p:sp>
        <p:nvSpPr>
          <p:cNvPr id="5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E5D4-355E-4D5E-8F86-F7C150116FC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ĺžni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3E75DB-6E71-42E4-B705-11DBEC7AEE32}" type="datetimeFigureOut">
              <a:rPr lang="sk-SK"/>
              <a:pPr>
                <a:defRPr/>
              </a:pPr>
              <a:t>25. 10. 2014</a:t>
            </a:fld>
            <a:endParaRPr lang="sk-SK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650EB8-D564-4813-8223-AD1406B86D6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34167-F20E-41C8-8896-D4E1CAF19AE2}" type="datetimeFigureOut">
              <a:rPr lang="sk-SK"/>
              <a:pPr>
                <a:defRPr/>
              </a:pPr>
              <a:t>25. 10. 2014</a:t>
            </a:fld>
            <a:endParaRPr lang="sk-SK"/>
          </a:p>
        </p:txBody>
      </p:sp>
      <p:sp>
        <p:nvSpPr>
          <p:cNvPr id="6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4076-9C54-432B-8F4F-CAFD58B1D34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52BB-E370-420D-8AFA-7B6828D368CC}" type="datetimeFigureOut">
              <a:rPr lang="sk-SK"/>
              <a:pPr>
                <a:defRPr/>
              </a:pPr>
              <a:t>25. 10. 2014</a:t>
            </a:fld>
            <a:endParaRPr lang="sk-SK"/>
          </a:p>
        </p:txBody>
      </p:sp>
      <p:sp>
        <p:nvSpPr>
          <p:cNvPr id="8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64BF-DAFB-484F-8711-22FF49BB56F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C6D40-1312-4B24-B7C3-AC2DA6BB5316}" type="datetimeFigureOut">
              <a:rPr lang="sk-SK"/>
              <a:pPr>
                <a:defRPr/>
              </a:pPr>
              <a:t>25. 10. 2014</a:t>
            </a:fld>
            <a:endParaRPr lang="sk-SK"/>
          </a:p>
        </p:txBody>
      </p:sp>
      <p:sp>
        <p:nvSpPr>
          <p:cNvPr id="4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9EAD9-6AFB-4D5F-B9E6-0FE6A3099B3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B1E881-9140-44DB-BE7D-EBCB7E00EA90}" type="datetimeFigureOut">
              <a:rPr lang="sk-SK"/>
              <a:pPr>
                <a:defRPr/>
              </a:pPr>
              <a:t>25. 10. 2014</a:t>
            </a:fld>
            <a:endParaRPr lang="sk-SK"/>
          </a:p>
        </p:txBody>
      </p:sp>
      <p:sp>
        <p:nvSpPr>
          <p:cNvPr id="4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291446-52A5-4513-A0A5-8884559B839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8E9C5-1373-4336-A56D-E9B0EFF87EBC}" type="datetimeFigureOut">
              <a:rPr lang="sk-SK"/>
              <a:pPr>
                <a:defRPr/>
              </a:pPr>
              <a:t>25. 10. 2014</a:t>
            </a:fld>
            <a:endParaRPr lang="sk-SK"/>
          </a:p>
        </p:txBody>
      </p:sp>
      <p:sp>
        <p:nvSpPr>
          <p:cNvPr id="6" name="Zástupný symbol päty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8905-17D4-4923-B091-180E129D870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ĺžnik s jedným zaobleným roho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/>
          </a:p>
        </p:txBody>
      </p:sp>
      <p:sp>
        <p:nvSpPr>
          <p:cNvPr id="7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740F09-FDB5-48FE-BF1F-FFB8BEDFAE99}" type="datetimeFigureOut">
              <a:rPr lang="sk-SK"/>
              <a:pPr>
                <a:defRPr/>
              </a:pPr>
              <a:t>25. 10. 2014</a:t>
            </a:fld>
            <a:endParaRPr lang="sk-SK"/>
          </a:p>
        </p:txBody>
      </p:sp>
      <p:sp>
        <p:nvSpPr>
          <p:cNvPr id="8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F9F8B3-AAD0-4145-843F-536E8A4D2D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031" name="Zástupný symbol textu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928E8CA3-2B4F-439E-8EFD-7B0004346B52}" type="datetimeFigureOut">
              <a:rPr lang="sk-SK"/>
              <a:pPr>
                <a:defRPr/>
              </a:pPr>
              <a:t>25. 10. 2014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82F14AF-88B4-4AF3-91D7-C8B390D31B9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31" r:id="rId2"/>
    <p:sldLayoutId id="2147483947" r:id="rId3"/>
    <p:sldLayoutId id="2147483932" r:id="rId4"/>
    <p:sldLayoutId id="2147483933" r:id="rId5"/>
    <p:sldLayoutId id="2147483934" r:id="rId6"/>
    <p:sldLayoutId id="2147483948" r:id="rId7"/>
    <p:sldLayoutId id="2147483935" r:id="rId8"/>
    <p:sldLayoutId id="2147483949" r:id="rId9"/>
    <p:sldLayoutId id="2147483936" r:id="rId10"/>
    <p:sldLayoutId id="21474839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hudnutie-ako.sk/potraviny/energeticke-hodnoty-potravin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65618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4400" dirty="0" smtClean="0">
                <a:effectLst/>
                <a:latin typeface="Times New Roman" pitchFamily="18" charset="0"/>
                <a:cs typeface="Times New Roman" pitchFamily="18" charset="0"/>
              </a:rPr>
              <a:t>Hovorme o jedle</a:t>
            </a:r>
            <a:r>
              <a:rPr lang="sk-SK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3600" dirty="0" smtClean="0">
                <a:effectLst/>
                <a:latin typeface="Times New Roman" pitchFamily="18" charset="0"/>
                <a:cs typeface="Times New Roman" pitchFamily="18" charset="0"/>
              </a:rPr>
              <a:t>13. – 17. október 2014</a:t>
            </a:r>
            <a:r>
              <a:rPr lang="sk-SK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sk-SK" sz="36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Utorok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Zelenina a ovocie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1080120"/>
          </a:xfrm>
        </p:spPr>
        <p:txBody>
          <a:bodyPr/>
          <a:lstStyle/>
          <a:p>
            <a:pPr algn="just"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zhotovenie ovocného koláča, ovocných a zeleninových tanierov, ochutnávanie, krájanie a zdobenie, odšťavovanie ovocia, pitie ovocných štiav, poznávanie ovocia a zeleniny formou prezentácie,  poznávanie ovocia a zeleniny podľa chuti</a:t>
            </a:r>
            <a:endParaRPr lang="sk-SK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ŠKD 3. oddelenie</a:t>
            </a:r>
            <a:endParaRPr lang="sk-SK" dirty="0"/>
          </a:p>
        </p:txBody>
      </p:sp>
      <p:pic>
        <p:nvPicPr>
          <p:cNvPr id="7" name="Obrázok 6" descr="H:\Hovorme o jedle\20141014_1309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132856"/>
            <a:ext cx="4328991" cy="2758617"/>
          </a:xfrm>
          <a:prstGeom prst="rect">
            <a:avLst/>
          </a:prstGeom>
          <a:noFill/>
        </p:spPr>
      </p:pic>
      <p:pic>
        <p:nvPicPr>
          <p:cNvPr id="9" name="Obrázok 8" descr="C:\Users\ucitel\Desktop\Nový priečinok\20141017_1328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93096"/>
            <a:ext cx="2529260" cy="162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C:\Users\ucitel\Desktop\Akcie ŠKD-foto\šk.rok 2013-2014\A-Deň zdrav. výživy-2013-foto\5.príprava koláč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21088"/>
            <a:ext cx="2123227" cy="16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C:\Users\ucitel\Desktop\Nový priečinok\20141017_1320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708920"/>
            <a:ext cx="2664295" cy="17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C:\Users\ucitel\Desktop\Nový priečinok\20141017_1403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67744" y="-459432"/>
            <a:ext cx="4896544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1080120"/>
          </a:xfrm>
        </p:spPr>
        <p:txBody>
          <a:bodyPr/>
          <a:lstStyle/>
          <a:p>
            <a:pPr>
              <a:buNone/>
            </a:pPr>
            <a:r>
              <a:rPr lang="sk-SK" sz="1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Opis aktivity: </a:t>
            </a:r>
            <a:r>
              <a:rPr lang="sk-SK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zhotovenie propagačného plagátu, spoznávanie názvov ovocia a zeleniny v anglickom jazyku zábavnou formou použitím anglického pexesa a hracích kariet, čistenie a konzumácia  ovocia a zeleniny</a:t>
            </a:r>
          </a:p>
          <a:p>
            <a:pPr>
              <a:buNone/>
            </a:pPr>
            <a:r>
              <a:rPr lang="sk-SK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Počet žiakov: 8</a:t>
            </a:r>
          </a:p>
          <a:p>
            <a:pPr>
              <a:buNone/>
            </a:pPr>
            <a:r>
              <a:rPr lang="sk-SK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ŠKD 4. oddelenie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Utorok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Zelenina a ovocie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Hovorme o jedle\IMG_20141015_143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2292750" cy="305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Utorok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Zelenina a ovocie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1080120"/>
          </a:xfrm>
        </p:spPr>
        <p:txBody>
          <a:bodyPr/>
          <a:lstStyle/>
          <a:p>
            <a:pPr lvl="0"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</a:t>
            </a:r>
            <a:r>
              <a:rPr lang="sk-SK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opakovanie a prehĺbenie slovnej zásoby  v anglickom jazyku v súlade s dennou témou, vyrábanie  obrázkových plagátov s uvedením anglických názvov ovocia a zeleniny, diskusia a prospešnosti ich konzumácie pre zdravie človeka</a:t>
            </a:r>
          </a:p>
          <a:p>
            <a:pPr lvl="0"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šiesty</a:t>
            </a:r>
            <a:endParaRPr lang="sk-SK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2999906" cy="225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132856"/>
            <a:ext cx="32625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429000"/>
            <a:ext cx="2859583" cy="214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88840"/>
            <a:ext cx="2918247" cy="218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t="18280" r="20000"/>
          <a:stretch>
            <a:fillRect/>
          </a:stretch>
        </p:blipFill>
        <p:spPr bwMode="auto">
          <a:xfrm>
            <a:off x="4355976" y="3645024"/>
            <a:ext cx="2880319" cy="22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3583459"/>
            <a:ext cx="3024336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Utorok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Zelenina a ovocie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1080120"/>
          </a:xfrm>
        </p:spPr>
        <p:txBody>
          <a:bodyPr/>
          <a:lstStyle/>
          <a:p>
            <a:pPr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</a:t>
            </a:r>
            <a:r>
              <a:rPr lang="sk-SK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zhotovovanie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plagátu o význame konzumácie ovocia a zeleniny, príprava, konzumácia a opis pracovného postupu prípravy ovocných a zeleninových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špízov</a:t>
            </a:r>
            <a:endParaRPr lang="sk-SK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31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šiesty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988840"/>
            <a:ext cx="2856318" cy="214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Streda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Mlieko a mliečne výrobky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1080120"/>
          </a:xfrm>
        </p:spPr>
        <p:txBody>
          <a:bodyPr/>
          <a:lstStyle/>
          <a:p>
            <a:pPr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 </a:t>
            </a:r>
            <a:r>
              <a:rPr lang="sk-SK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kreslenie a písanie všetkého, čo si žiak predstaví pri slove mlieko, na základe odborného výkladu o mlieku a následnej diskusie vytváranie jedálneho lístka pre materskú škôlku, vytváranie tajničiek, hádaniek, komiksov, rozprávok, básničiek v súlade s dennou témou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tretí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22193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060848"/>
            <a:ext cx="2880320" cy="353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789040"/>
            <a:ext cx="2736304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988840"/>
            <a:ext cx="2664296" cy="199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Streda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Mlieko a mliečne výrobky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1080120"/>
          </a:xfrm>
        </p:spPr>
        <p:txBody>
          <a:bodyPr/>
          <a:lstStyle/>
          <a:p>
            <a:pPr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</a:t>
            </a:r>
            <a:r>
              <a:rPr lang="sk-SK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žiaci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 využili prázdne obaly z mlieka a mliečnych výrobkov a vytvorili robotov z mlieka a automat na nápoje z mlieka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tretí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5466441" cy="328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Streda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Mlieko a mliečne výrobky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1080120"/>
          </a:xfrm>
        </p:spPr>
        <p:txBody>
          <a:bodyPr/>
          <a:lstStyle/>
          <a:p>
            <a:pPr lvl="0"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</a:t>
            </a:r>
            <a:r>
              <a:rPr lang="sk-SK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opakovanie a prehĺbenie slovnej zásoby formou prezentácie a nácvik konverzácie v “obchode“ pri nakupovaní mlieka a mliečnych výrobkov v anglickom jazyku</a:t>
            </a: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siedmy</a:t>
            </a: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415712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28868"/>
            <a:ext cx="2664296" cy="355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Streda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Mlieko a mliečne výrobky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1512168"/>
          </a:xfrm>
        </p:spPr>
        <p:txBody>
          <a:bodyPr/>
          <a:lstStyle/>
          <a:p>
            <a:pPr lvl="0"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</a:t>
            </a:r>
            <a:r>
              <a:rPr lang="sk-SK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samostatné riešenie úloh s využitím internetu: hľadanie obrázku potravinovej pyramídy, hľadanie pozitív a negatív mlieka a mliečnych výrobkov, zisťovanie ich chemického zloženia, zostavovanie celodenného jedálneho lístka, v ktorom každá zložka obsahuje mlieko alebo mliečne výrobky, výber jedál, ktoré je možné zaradiť do racionálnej výživy</a:t>
            </a: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30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siedmy</a:t>
            </a:r>
            <a:endParaRPr lang="sk-SK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l="3835" t="23007" r="34813" b="7971"/>
          <a:stretch>
            <a:fillRect/>
          </a:stretch>
        </p:blipFill>
        <p:spPr bwMode="auto">
          <a:xfrm>
            <a:off x="3635896" y="2348880"/>
            <a:ext cx="5059762" cy="355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2699345" cy="202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933056"/>
            <a:ext cx="2304255" cy="187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Štvrtok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Mäso, ryby, vajcia, strukoviny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1080120"/>
          </a:xfrm>
        </p:spPr>
        <p:txBody>
          <a:bodyPr/>
          <a:lstStyle/>
          <a:p>
            <a:pPr lvl="0"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</a:t>
            </a:r>
            <a:r>
              <a:rPr lang="sk-SK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opakovanie a prehĺbenie slovnej zásoby v nemeckom jazyku v zmysle dennej témy, vytvorenie receptu s uvedením pracovného postupu pri príprave obľúbeného jedla</a:t>
            </a: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42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ôsmy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66" t="4125" r="17475" b="10649"/>
          <a:stretch>
            <a:fillRect/>
          </a:stretch>
        </p:blipFill>
        <p:spPr bwMode="auto">
          <a:xfrm>
            <a:off x="5508104" y="2348880"/>
            <a:ext cx="3100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509" t="1770" r="23242" b="3010"/>
          <a:stretch>
            <a:fillRect/>
          </a:stretch>
        </p:blipFill>
        <p:spPr bwMode="auto">
          <a:xfrm>
            <a:off x="611560" y="2492896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666" t="6309" r="27990" b="9886"/>
          <a:stretch>
            <a:fillRect/>
          </a:stretch>
        </p:blipFill>
        <p:spPr bwMode="auto">
          <a:xfrm>
            <a:off x="2915816" y="3717032"/>
            <a:ext cx="2880320" cy="212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4196" t="6957" r="21555" b="10523"/>
          <a:stretch>
            <a:fillRect/>
          </a:stretch>
        </p:blipFill>
        <p:spPr bwMode="auto">
          <a:xfrm>
            <a:off x="3131840" y="2060848"/>
            <a:ext cx="2232248" cy="157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Štvrtok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Mäso, ryby, vajcia, strukoviny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1080120"/>
          </a:xfrm>
        </p:spPr>
        <p:txBody>
          <a:bodyPr/>
          <a:lstStyle/>
          <a:p>
            <a:pPr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</a:t>
            </a:r>
            <a:r>
              <a:rPr lang="sk-SK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opakovanie a rozšírenie slovnej zásoby v zmysle dennej témy v nemeckom jazyku, P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ríprava a prezentácia receptu na prípravu jedla z potravín z dennej témy v digitálnej podobe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ôsmy</a:t>
            </a:r>
            <a:endParaRPr lang="sk-SK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 l="3244" t="23355" r="66752" b="16960"/>
          <a:stretch>
            <a:fillRect/>
          </a:stretch>
        </p:blipFill>
        <p:spPr bwMode="auto">
          <a:xfrm rot="602919">
            <a:off x="5580111" y="2276872"/>
            <a:ext cx="272221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 l="35600" t="22784" r="34903" b="10491"/>
          <a:stretch>
            <a:fillRect/>
          </a:stretch>
        </p:blipFill>
        <p:spPr bwMode="auto">
          <a:xfrm>
            <a:off x="3203848" y="2132856"/>
            <a:ext cx="2520280" cy="356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 l="35982" t="24975" r="36267" b="18137"/>
          <a:stretch>
            <a:fillRect/>
          </a:stretch>
        </p:blipFill>
        <p:spPr bwMode="auto">
          <a:xfrm rot="20942782">
            <a:off x="943071" y="2684923"/>
            <a:ext cx="23042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720080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Pondelok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Chlieb, pečivo, obilniny, cestoviny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1440160"/>
          </a:xfrm>
        </p:spPr>
        <p:txBody>
          <a:bodyPr/>
          <a:lstStyle/>
          <a:p>
            <a:pPr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</a:t>
            </a:r>
            <a:r>
              <a:rPr lang="sk-SK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práca v skupinách vypracovávanie pracovného listu: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priraďovanie správnej ceny k pekárenským výrobkom,  zoraďovanie výrobkov podľa ceny – čítanie z grafu, priraďovanie správnej hotovosti (makety  peňazí) k cene výrobku, určovanie výšky vrátenej hotovosti pri jeho nákupe, vytváranie slnečníc s použitím rôznych druhov cestovín a zrniečok, výstava pekárenských výrobkov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druhý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94303"/>
            <a:ext cx="2520280" cy="188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76872"/>
            <a:ext cx="2564507" cy="192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76872"/>
            <a:ext cx="3168352" cy="237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t="29898" b="10500"/>
          <a:stretch>
            <a:fillRect/>
          </a:stretch>
        </p:blipFill>
        <p:spPr bwMode="auto">
          <a:xfrm>
            <a:off x="3635896" y="4293096"/>
            <a:ext cx="33843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764704"/>
            <a:ext cx="8183880" cy="50405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Štvrtok</a:t>
            </a:r>
            <a:br>
              <a:rPr kumimoji="0" lang="sk-SK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sk-SK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sk-SK" sz="2400" b="1" i="0" u="none" strike="noStrike" kern="1200" cap="none" spc="0" normalizeH="0" baseline="0" noProof="0" smtClean="0">
                <a:ln>
                  <a:noFill/>
                </a:ln>
                <a:solidFill>
                  <a:srgbClr val="FF8D3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Mäso, ryby, vajcia, strukoviny</a:t>
            </a: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srgbClr val="FF8D3E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 bwMode="auto">
          <a:xfrm>
            <a:off x="467544" y="1484784"/>
            <a:ext cx="81838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sk-SK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Opis aktivity:</a:t>
            </a:r>
            <a:r>
              <a:rPr kumimoji="0" lang="sk-SK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získavanie </a:t>
            </a:r>
            <a:r>
              <a:rPr kumimoji="0" lang="sk-SK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informácií v zmysle dennej témy z internetu a ich spracovanie v ľubovoľnej podobe a následná prezentácia</a:t>
            </a:r>
            <a:endParaRPr kumimoji="0" lang="sk-SK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sk-SK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kumimoji="0" lang="sk-SK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sk-SK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Ročník: </a:t>
            </a:r>
            <a:r>
              <a:rPr kumimoji="0" lang="sk-SK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ôsmy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0646" t="21707" r="15724" b="17001"/>
          <a:stretch>
            <a:fillRect/>
          </a:stretch>
        </p:blipFill>
        <p:spPr bwMode="auto">
          <a:xfrm>
            <a:off x="539552" y="2564904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0813" t="20401" r="16060" b="18397"/>
          <a:stretch>
            <a:fillRect/>
          </a:stretch>
        </p:blipFill>
        <p:spPr bwMode="auto">
          <a:xfrm>
            <a:off x="2915816" y="3501008"/>
            <a:ext cx="3240360" cy="233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31975" t="21644" r="16374" b="15390"/>
          <a:stretch>
            <a:fillRect/>
          </a:stretch>
        </p:blipFill>
        <p:spPr bwMode="auto">
          <a:xfrm>
            <a:off x="5436096" y="1988840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92896"/>
            <a:ext cx="4248472" cy="319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Piatok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1. Tuky, sladkosti, soľ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1080120"/>
          </a:xfrm>
        </p:spPr>
        <p:txBody>
          <a:bodyPr/>
          <a:lstStyle/>
          <a:p>
            <a:pPr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</a:t>
            </a:r>
            <a:r>
              <a:rPr lang="sk-SK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vytváranie obrázkovej mapy potravín v zmysle dennej témy, lúštenie krížovky, zisťovanie zloženia obľúbených maškŕt, hľadanie „Éčok“, porovnávanie reálneho zloženia s reklamou, testovanie pochúťok na prítomnosť tuku jednoduchým pokusom.</a:t>
            </a: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štvrtý</a:t>
            </a:r>
            <a:endParaRPr lang="sk-SK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08920"/>
            <a:ext cx="2016224" cy="151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l="21296" t="21756" r="65106" b="10075"/>
          <a:stretch>
            <a:fillRect/>
          </a:stretch>
        </p:blipFill>
        <p:spPr bwMode="auto">
          <a:xfrm>
            <a:off x="7164288" y="2060848"/>
            <a:ext cx="1368152" cy="428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34053" t="20483" r="36503" b="22165"/>
          <a:stretch>
            <a:fillRect/>
          </a:stretch>
        </p:blipFill>
        <p:spPr bwMode="auto">
          <a:xfrm>
            <a:off x="539552" y="3789040"/>
            <a:ext cx="16561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Piatok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1. Tuky, sladkosti, soľ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1080120"/>
          </a:xfrm>
        </p:spPr>
        <p:txBody>
          <a:bodyPr/>
          <a:lstStyle/>
          <a:p>
            <a:pPr lvl="0"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: Získanie a upevnenie vedomostí o potravinách obsahujúcich soľ a cukor zábavnou formou. Význam tukov a cukrov pre život človeka, Tvorba žiackych projektov v zmysle dennej témy.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štvrtý</a:t>
            </a:r>
            <a:endParaRPr lang="sk-SK" dirty="0"/>
          </a:p>
        </p:txBody>
      </p:sp>
      <p:pic>
        <p:nvPicPr>
          <p:cNvPr id="1026" name="Picture 2" descr="E:\Hovorme o jedle\Hovorme o jedle - výstup\4. B\4. B Foto hovorme o jedle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3673376" cy="2755032"/>
          </a:xfrm>
          <a:prstGeom prst="rect">
            <a:avLst/>
          </a:prstGeom>
          <a:noFill/>
        </p:spPr>
      </p:pic>
      <p:pic>
        <p:nvPicPr>
          <p:cNvPr id="1028" name="Picture 4" descr="E:\Hovorme o jedle\Hovorme o jedle - výstup\4. B\4. B Foto hovorme o jedle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6952"/>
            <a:ext cx="3420864" cy="256564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060848"/>
            <a:ext cx="2448272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060848"/>
            <a:ext cx="1641283" cy="22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Piatok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1. Tuky, sladkosti, soľ</a:t>
            </a:r>
            <a:b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2. Zdravý životný štýl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1080120"/>
          </a:xfrm>
        </p:spPr>
        <p:txBody>
          <a:bodyPr/>
          <a:lstStyle/>
          <a:p>
            <a:pPr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</a:t>
            </a:r>
            <a:r>
              <a:rPr lang="sk-SK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oboznámenie sa s problematikou v zmysle dennej témy formou prezentácie, oboznámenie sa s históriou používania medu a cukru formou prezentácie,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riešenie prešmyčiek a </a:t>
            </a:r>
            <a:r>
              <a:rPr lang="sk-SK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príprava prezentácie na druhú dennú tému</a:t>
            </a: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33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deviaty</a:t>
            </a:r>
            <a:endParaRPr lang="sk-S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6872"/>
            <a:ext cx="28083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2376264" cy="22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564904"/>
            <a:ext cx="2412268" cy="321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Piatok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1. Tuky, sladkosti, soľ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1080120"/>
          </a:xfrm>
        </p:spPr>
        <p:txBody>
          <a:bodyPr/>
          <a:lstStyle/>
          <a:p>
            <a:pPr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</a:t>
            </a:r>
            <a:r>
              <a:rPr lang="sk-SK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oboznámenie sa s problematikou dennej témy,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vytvorenie diskusného príspevku týkajúceho sa problematiky dennej témy, prezentovanie vlastných názorov a argumentácia obhajujúca vlastný postoj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24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deviaty</a:t>
            </a:r>
            <a:endParaRPr lang="sk-S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212976"/>
            <a:ext cx="3528392" cy="264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3439287"/>
            <a:ext cx="3168352" cy="238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988840"/>
            <a:ext cx="2808312" cy="211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2712083" cy="203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720080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Pondelok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Chlieb, pečivo, obilniny, cestoviny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1368152"/>
          </a:xfrm>
        </p:spPr>
        <p:txBody>
          <a:bodyPr/>
          <a:lstStyle/>
          <a:p>
            <a:pPr lvl="0"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</a:t>
            </a: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aktivity: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 miesenie a vaľkanie slaného cesta, tvarovanie rôznych druhov dekoračného pečiva, zdobenie obilninami a cestovinami, vytváranie plagátu zo semien obilnín a rôznych druhov cestovín s uvedením názvov, dotvorenie obrázkami pekárenských výrobkov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druhý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060848"/>
            <a:ext cx="2952329" cy="221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5" y="2132856"/>
            <a:ext cx="278113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933056"/>
            <a:ext cx="2717311" cy="204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720080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Pondelok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Chlieb, pečivo, obilniny, cestoviny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1440160"/>
          </a:xfrm>
        </p:spPr>
        <p:txBody>
          <a:bodyPr/>
          <a:lstStyle/>
          <a:p>
            <a:pPr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</a:t>
            </a:r>
            <a:r>
              <a:rPr lang="sk-SK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práca s internetovou stránkou </a:t>
            </a:r>
            <a:r>
              <a:rPr lang="sk-SK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http://www.chudnutie-ako.sk/potraviny/energeticke-hodnoty-potravin.php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 , zisťovanie energetickej hodnoty, obsah bielkovín, tukov, cukrov v rôznych druhoch chleba pri rôznych hmotnostiach, vyhľadávanie receptu na ľubovoľný druh chleba, jeho prepočítanie a prepísanie na polovičnú dávku. 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piaty</a:t>
            </a:r>
            <a:endParaRPr lang="sk-SK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2868" t="11875" r="31082" b="6694"/>
          <a:stretch>
            <a:fillRect/>
          </a:stretch>
        </p:blipFill>
        <p:spPr bwMode="auto">
          <a:xfrm>
            <a:off x="2195736" y="2348880"/>
            <a:ext cx="24482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l="33413" t="12830" r="30501" b="27293"/>
          <a:stretch>
            <a:fillRect/>
          </a:stretch>
        </p:blipFill>
        <p:spPr bwMode="auto">
          <a:xfrm>
            <a:off x="4860032" y="2132856"/>
            <a:ext cx="3217214" cy="33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720080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Pondelok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1. Chlieb, pečivo, obilniny, cestoviny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1440160"/>
          </a:xfrm>
        </p:spPr>
        <p:txBody>
          <a:bodyPr/>
          <a:lstStyle/>
          <a:p>
            <a:pPr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</a:t>
            </a:r>
            <a:r>
              <a:rPr lang="sk-SK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formou krátkej prezentácie oboznámenie s výrobou chleba a pečiva v minulosti a dnes,  porovnávanie cien a hmotnosti rôznych druhov pekárenských výrobkov a rozhodovanie o výhodnosti ich nákupu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35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piaty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32856"/>
            <a:ext cx="2736304" cy="36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80928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3" y="2290916"/>
            <a:ext cx="4824537" cy="361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720080"/>
          </a:xfrm>
        </p:spPr>
        <p:txBody>
          <a:bodyPr>
            <a:noAutofit/>
          </a:bodyPr>
          <a:lstStyle/>
          <a:p>
            <a:pPr algn="ctr"/>
            <a:r>
              <a:rPr lang="sk-SK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Pondelok</a:t>
            </a:r>
            <a:br>
              <a:rPr lang="sk-SK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000" dirty="0" smtClean="0">
                <a:effectLst/>
                <a:latin typeface="Times New Roman" pitchFamily="18" charset="0"/>
                <a:cs typeface="Times New Roman" pitchFamily="18" charset="0"/>
              </a:rPr>
              <a:t>1. Chlieb, pečivo, obilniny, cestoviny</a:t>
            </a:r>
            <a:br>
              <a:rPr lang="sk-SK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000" dirty="0" smtClean="0">
                <a:effectLst/>
                <a:latin typeface="Times New Roman" pitchFamily="18" charset="0"/>
                <a:cs typeface="Times New Roman" pitchFamily="18" charset="0"/>
              </a:rPr>
              <a:t>2. Plytvanie potravinami</a:t>
            </a:r>
            <a:endParaRPr lang="sk-SK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 l="29185" t="19024" r="14608" b="13527"/>
          <a:stretch>
            <a:fillRect/>
          </a:stretch>
        </p:blipFill>
        <p:spPr bwMode="auto">
          <a:xfrm>
            <a:off x="539552" y="3645024"/>
            <a:ext cx="2928325" cy="21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 l="29896" t="19487" r="14742" b="14964"/>
          <a:stretch>
            <a:fillRect/>
          </a:stretch>
        </p:blipFill>
        <p:spPr bwMode="auto">
          <a:xfrm>
            <a:off x="2051720" y="2492896"/>
            <a:ext cx="2210840" cy="163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539552" y="1484784"/>
            <a:ext cx="8183880" cy="1440160"/>
          </a:xfrm>
        </p:spPr>
        <p:txBody>
          <a:bodyPr/>
          <a:lstStyle/>
          <a:p>
            <a:pPr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</a:t>
            </a:r>
            <a:r>
              <a:rPr lang="sk-SK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skúmanie dátumu výroby a spotreby na prinesených výrobkoch, diskusia o význame obilnín a výrobkov z nich a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dôležitosti cereálneho pečiva a chleba pre zdravie človeka, ochutnávka prinesených pekárenských výrobkov, vytváranie prezentácie na druhú dennú tému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piaty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Utorok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Zelenina a ovocie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1080120"/>
          </a:xfrm>
        </p:spPr>
        <p:txBody>
          <a:bodyPr/>
          <a:lstStyle/>
          <a:p>
            <a:pPr lvl="0"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 </a:t>
            </a:r>
            <a:r>
              <a:rPr lang="sk-SK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vystrihovanie obrázkov, ich rozdeľovanie a nalepovanie do skupín podľa toho, či je to ovocie alebo zelenina, určenie názvu rôznych druhov ovocia (makety), rozdeľovanie do skupín, ochutnávka</a:t>
            </a:r>
          </a:p>
          <a:p>
            <a:pPr lvl="0"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prvý</a:t>
            </a:r>
            <a:endParaRPr lang="sk-SK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6667"/>
          <a:stretch>
            <a:fillRect/>
          </a:stretch>
        </p:blipFill>
        <p:spPr bwMode="auto">
          <a:xfrm>
            <a:off x="611560" y="2723322"/>
            <a:ext cx="1944216" cy="311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88840"/>
            <a:ext cx="2232248" cy="297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988840"/>
            <a:ext cx="3024336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789040"/>
            <a:ext cx="2808311" cy="210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Utorok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Zelenina a ovocie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1080120"/>
          </a:xfrm>
        </p:spPr>
        <p:txBody>
          <a:bodyPr/>
          <a:lstStyle/>
          <a:p>
            <a:pPr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vymaľovávanie obrázkov ovocia a zeleniny;  kreslenie zaváranín, súťaž „ Poznaj ovocie a zeleninu podľa chuti“, čistenie a konzumácia ovocia a zeleniny;</a:t>
            </a:r>
          </a:p>
          <a:p>
            <a:pPr lvl="0"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ŠKD</a:t>
            </a: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1. oddelenie</a:t>
            </a:r>
            <a:endParaRPr lang="sk-SK" dirty="0"/>
          </a:p>
        </p:txBody>
      </p:sp>
      <p:pic>
        <p:nvPicPr>
          <p:cNvPr id="8" name="Obrázok 7" descr="C:\Users\ucitel\Desktop\Nový priečinok\20141017_1212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60848"/>
            <a:ext cx="17049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C:\Users\ucitel\Desktop\Nový priečinok\20141017_1404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3986153" cy="276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Hovorme o jedle\20141016_143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00809"/>
            <a:ext cx="2448272" cy="408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83880" cy="504056"/>
          </a:xfrm>
        </p:spPr>
        <p:txBody>
          <a:bodyPr>
            <a:noAutofit/>
          </a:bodyPr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Utorok</a:t>
            </a:r>
            <a:br>
              <a:rPr lang="sk-SK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sk-SK" sz="2400" dirty="0" smtClean="0">
                <a:effectLst/>
                <a:latin typeface="Times New Roman" pitchFamily="18" charset="0"/>
                <a:cs typeface="Times New Roman" pitchFamily="18" charset="0"/>
              </a:rPr>
              <a:t>Zelenina a ovocie</a:t>
            </a:r>
            <a:endParaRPr lang="sk-SK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1080120"/>
          </a:xfrm>
        </p:spPr>
        <p:txBody>
          <a:bodyPr/>
          <a:lstStyle/>
          <a:p>
            <a:pPr algn="just">
              <a:buNone/>
            </a:pPr>
            <a:r>
              <a:rPr lang="sk-SK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Opis aktivity: </a:t>
            </a:r>
            <a:r>
              <a:rPr lang="sk-SK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poznávanie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ovocia a zeleniny formou prezentácie, Príbeh o jablku - reťazové čítanie, súťaž Vitamínové hádanky, čistenie a konzumácia  ovocia a zeleniny;</a:t>
            </a:r>
          </a:p>
          <a:p>
            <a:pPr lvl="0"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Počet žiakov: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>
              <a:buNone/>
            </a:pP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ŠKD 2. oddelenie</a:t>
            </a:r>
            <a:endParaRPr lang="sk-SK" dirty="0"/>
          </a:p>
        </p:txBody>
      </p:sp>
      <p:pic>
        <p:nvPicPr>
          <p:cNvPr id="6" name="Picture 2" descr="E:\Hovorme o jedle\IMG_20141014_142225.jpg"/>
          <p:cNvPicPr>
            <a:picLocks noChangeAspect="1" noChangeArrowheads="1"/>
          </p:cNvPicPr>
          <p:nvPr/>
        </p:nvPicPr>
        <p:blipFill>
          <a:blip r:embed="rId2" cstate="print"/>
          <a:srcRect b="23177"/>
          <a:stretch>
            <a:fillRect/>
          </a:stretch>
        </p:blipFill>
        <p:spPr bwMode="auto">
          <a:xfrm>
            <a:off x="539552" y="2852936"/>
            <a:ext cx="252017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:\Hovorme o jedle\IMG_20141014_141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2611865" cy="3482487"/>
          </a:xfrm>
          <a:prstGeom prst="rect">
            <a:avLst/>
          </a:prstGeom>
          <a:noFill/>
        </p:spPr>
      </p:pic>
      <p:pic>
        <p:nvPicPr>
          <p:cNvPr id="9" name="Picture 2" descr="E:\Hovorme o jedle\IMG_20141014_131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060848"/>
            <a:ext cx="2737822" cy="363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1366</TotalTime>
  <Words>745</Words>
  <Application>Microsoft Office PowerPoint</Application>
  <PresentationFormat>Prezentácia na obrazovke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Aspekt</vt:lpstr>
      <vt:lpstr>Hovorme o jedle  13. – 17. október 2014 </vt:lpstr>
      <vt:lpstr>Pondelok Chlieb, pečivo, obilniny, cestoviny</vt:lpstr>
      <vt:lpstr>Pondelok Chlieb, pečivo, obilniny, cestoviny</vt:lpstr>
      <vt:lpstr>Pondelok Chlieb, pečivo, obilniny, cestoviny</vt:lpstr>
      <vt:lpstr>Pondelok 1. Chlieb, pečivo, obilniny, cestoviny</vt:lpstr>
      <vt:lpstr>Pondelok 1. Chlieb, pečivo, obilniny, cestoviny 2. Plytvanie potravinami</vt:lpstr>
      <vt:lpstr>Utorok Zelenina a ovocie</vt:lpstr>
      <vt:lpstr>Utorok Zelenina a ovocie</vt:lpstr>
      <vt:lpstr>Utorok Zelenina a ovocie</vt:lpstr>
      <vt:lpstr>Utorok Zelenina a ovocie</vt:lpstr>
      <vt:lpstr>Utorok Zelenina a ovocie</vt:lpstr>
      <vt:lpstr>Utorok Zelenina a ovocie</vt:lpstr>
      <vt:lpstr>Utorok Zelenina a ovocie</vt:lpstr>
      <vt:lpstr>Streda Mlieko a mliečne výrobky</vt:lpstr>
      <vt:lpstr>Streda Mlieko a mliečne výrobky</vt:lpstr>
      <vt:lpstr>Streda Mlieko a mliečne výrobky</vt:lpstr>
      <vt:lpstr>Streda Mlieko a mliečne výrobky</vt:lpstr>
      <vt:lpstr>Štvrtok  Mäso, ryby, vajcia, strukoviny</vt:lpstr>
      <vt:lpstr>Štvrtok  Mäso, ryby, vajcia, strukoviny</vt:lpstr>
      <vt:lpstr>Snímka 20</vt:lpstr>
      <vt:lpstr>Piatok  1. Tuky, sladkosti, soľ</vt:lpstr>
      <vt:lpstr>Piatok  1. Tuky, sladkosti, soľ</vt:lpstr>
      <vt:lpstr>Piatok  1. Tuky, sladkosti, soľ 2. Zdravý životný štýl</vt:lpstr>
      <vt:lpstr>Piatok  1. Tuky, sladkosti, soľ</vt:lpstr>
    </vt:vector>
  </TitlesOfParts>
  <Company>UIPS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Hovorme o jedle</dc:title>
  <dc:creator>ucitel</dc:creator>
  <cp:lastModifiedBy>Lucia Miková</cp:lastModifiedBy>
  <cp:revision>160</cp:revision>
  <dcterms:created xsi:type="dcterms:W3CDTF">2013-10-18T07:18:55Z</dcterms:created>
  <dcterms:modified xsi:type="dcterms:W3CDTF">2014-10-25T10:10:23Z</dcterms:modified>
</cp:coreProperties>
</file>